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58" r:id="rId5"/>
    <p:sldId id="259" r:id="rId6"/>
    <p:sldId id="261" r:id="rId7"/>
    <p:sldId id="265" r:id="rId8"/>
    <p:sldId id="262" r:id="rId9"/>
    <p:sldId id="263" r:id="rId10"/>
    <p:sldId id="264" r:id="rId11"/>
    <p:sldId id="266" r:id="rId12"/>
  </p:sldIdLst>
  <p:sldSz cx="18288000" cy="10287000"/>
  <p:notesSz cx="6858000" cy="9144000"/>
  <p:embeddedFontLst>
    <p:embeddedFont>
      <p:font typeface="Montserrat" pitchFamily="2" charset="0"/>
      <p:regular r:id="rId14"/>
      <p:bold r:id="rId15"/>
      <p:italic r:id="rId16"/>
      <p:boldItalic r:id="rId17"/>
    </p:embeddedFont>
    <p:embeddedFont>
      <p:font typeface="Montserrat Bold" pitchFamily="2" charset="0"/>
      <p:regular r:id="rId18"/>
      <p:bold r:id="rId19"/>
    </p:embeddedFont>
    <p:embeddedFont>
      <p:font typeface="Roboto Bold" panose="02000000000000000000" pitchFamily="2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73154" autoAdjust="0"/>
  </p:normalViewPr>
  <p:slideViewPr>
    <p:cSldViewPr>
      <p:cViewPr varScale="1">
        <p:scale>
          <a:sx n="53" d="100"/>
          <a:sy n="53" d="100"/>
        </p:scale>
        <p:origin x="18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zh-TW" altLang="en-US" dirty="0"/>
              <a:t>記憶體資料儲存 </a:t>
            </a:r>
            <a:r>
              <a:rPr lang="en-US" altLang="zh-TW" dirty="0"/>
              <a:t>(</a:t>
            </a:r>
            <a:r>
              <a:rPr lang="en-US" dirty="0"/>
              <a:t>in-memory data storage): Ignite </a:t>
            </a:r>
            <a:r>
              <a:rPr lang="zh-TW" altLang="en-US" dirty="0"/>
              <a:t>使用記憶體（而不是傳統的磁碟儲存）來儲存資料。由於記憶體的存取速度比磁碟快得多，</a:t>
            </a:r>
            <a:endParaRPr lang="en-US" altLang="zh-TW" dirty="0"/>
          </a:p>
          <a:p>
            <a:r>
              <a:rPr lang="zh-TW" altLang="en-US" dirty="0"/>
              <a:t>並支援</a:t>
            </a:r>
            <a:r>
              <a:rPr lang="en-US" altLang="zh-TW" dirty="0"/>
              <a:t>SQL</a:t>
            </a:r>
            <a:r>
              <a:rPr lang="zh-TW" altLang="en-US" dirty="0"/>
              <a:t> </a:t>
            </a:r>
            <a:r>
              <a:rPr lang="en-US" altLang="zh-TW" dirty="0"/>
              <a:t>query</a:t>
            </a:r>
            <a:r>
              <a:rPr lang="zh-TW" altLang="en-US" dirty="0"/>
              <a:t>，可以直接利用</a:t>
            </a:r>
            <a:r>
              <a:rPr lang="en-US" altLang="zh-TW" dirty="0" err="1"/>
              <a:t>sql</a:t>
            </a:r>
            <a:r>
              <a:rPr lang="en-US" altLang="zh-TW" dirty="0"/>
              <a:t> </a:t>
            </a:r>
            <a:r>
              <a:rPr lang="zh-TW" altLang="en-US" dirty="0"/>
              <a:t>指令操作集群中的資料庫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Support ACID</a:t>
            </a:r>
            <a:r>
              <a:rPr lang="zh-TW" altLang="en-US" dirty="0"/>
              <a:t>，這個部分會在下一頁講述</a:t>
            </a:r>
            <a:endParaRPr lang="en-US" alt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Wingdings" panose="05000000000000000000" pitchFamily="2" charset="2"/>
              <a:buChar char=""/>
            </a:pP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Atomicity: 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一個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transaction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中的所有操作要嘛全部完成，要嘛全部不完成，不會有部分成功的狀況，如果在執行過程中發生錯誤，就會全部被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rollback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回此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transaction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尚未執行前的狀態。</a:t>
            </a:r>
          </a:p>
          <a:p>
            <a:pPr marL="342900" lvl="0" indent="-342900">
              <a:buFont typeface="Wingdings" panose="05000000000000000000" pitchFamily="2" charset="2"/>
              <a:buChar char=""/>
            </a:pP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Consistency: transaction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開始之前和結束之後，資料庫完整性沒有被破壞。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(ex. A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原本有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100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元，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原本有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0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元，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轉帳給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 100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元後，整個系統的前總和一定是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100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元，不會變多或變少。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"/>
            </a:pP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Isolation: transaction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之間並不會互相干擾，造成交叉執行影響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data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正確性的狀況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就是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race condition)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</a:p>
          <a:p>
            <a:pPr marL="342900" lvl="0" indent="-342900">
              <a:buFont typeface="Wingdings" panose="05000000000000000000" pitchFamily="2" charset="2"/>
              <a:buChar char=""/>
            </a:pP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Durability: transaction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結束後，對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data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的寫入就是永久的，即使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system failure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資料也不會遺失。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2085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discoverySpi</a:t>
            </a:r>
            <a:r>
              <a:rPr lang="en-US" altLang="zh-TW" dirty="0"/>
              <a:t>: </a:t>
            </a:r>
            <a:r>
              <a:rPr lang="zh-TW" altLang="en-US" dirty="0"/>
              <a:t>設定 </a:t>
            </a:r>
            <a:r>
              <a:rPr lang="en-US" altLang="zh-TW" dirty="0"/>
              <a:t>Ignite </a:t>
            </a:r>
            <a:r>
              <a:rPr lang="zh-TW" altLang="en-US" dirty="0"/>
              <a:t>的發現服務提供者 </a:t>
            </a:r>
            <a:r>
              <a:rPr lang="en-US" altLang="zh-TW" dirty="0"/>
              <a:t>(SPI)</a:t>
            </a:r>
            <a:r>
              <a:rPr lang="zh-TW" altLang="en-US" dirty="0"/>
              <a:t>。</a:t>
            </a:r>
          </a:p>
          <a:p>
            <a:r>
              <a:rPr lang="en-US" altLang="zh-TW" dirty="0" err="1"/>
              <a:t>TcpDiscoverySpi</a:t>
            </a:r>
            <a:r>
              <a:rPr lang="en-US" altLang="zh-TW" dirty="0"/>
              <a:t>: </a:t>
            </a:r>
            <a:r>
              <a:rPr lang="zh-TW" altLang="en-US" dirty="0"/>
              <a:t>使用 </a:t>
            </a:r>
            <a:r>
              <a:rPr lang="en-US" altLang="zh-TW" dirty="0"/>
              <a:t>TCP </a:t>
            </a:r>
            <a:r>
              <a:rPr lang="zh-TW" altLang="en-US" dirty="0"/>
              <a:t>協定進行節點發現。</a:t>
            </a:r>
          </a:p>
          <a:p>
            <a:r>
              <a:rPr lang="en-US" altLang="zh-TW" dirty="0" err="1"/>
              <a:t>ipFinder</a:t>
            </a:r>
            <a:r>
              <a:rPr lang="en-US" altLang="zh-TW" dirty="0"/>
              <a:t>: IP </a:t>
            </a:r>
            <a:r>
              <a:rPr lang="zh-TW" altLang="en-US" dirty="0"/>
              <a:t>查找器配置。</a:t>
            </a:r>
          </a:p>
          <a:p>
            <a:r>
              <a:rPr lang="en-US" altLang="zh-TW" dirty="0" err="1"/>
              <a:t>TcpDiscoveryMulticastIpFinder</a:t>
            </a:r>
            <a:r>
              <a:rPr lang="en-US" altLang="zh-TW" dirty="0"/>
              <a:t>: </a:t>
            </a:r>
            <a:r>
              <a:rPr lang="zh-TW" altLang="en-US" dirty="0"/>
              <a:t>使用組播位址進行發現。</a:t>
            </a:r>
          </a:p>
          <a:p>
            <a:r>
              <a:rPr lang="en-US" altLang="zh-TW" dirty="0" err="1"/>
              <a:t>multicastGroup</a:t>
            </a:r>
            <a:r>
              <a:rPr lang="en-US" altLang="zh-TW" dirty="0"/>
              <a:t>: </a:t>
            </a:r>
            <a:r>
              <a:rPr lang="zh-TW" altLang="en-US" dirty="0"/>
              <a:t>群播位址，用於節點發現。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配置組播位址：</a:t>
            </a:r>
          </a:p>
          <a:p>
            <a:endParaRPr lang="zh-TW" altLang="en-US" dirty="0"/>
          </a:p>
          <a:p>
            <a:r>
              <a:rPr lang="zh-TW" altLang="en-US" dirty="0"/>
              <a:t>每個節點都配置相同的組播位址，例如：</a:t>
            </a:r>
            <a:r>
              <a:rPr lang="en-US" altLang="zh-TW" dirty="0"/>
              <a:t>"228.10.10.157"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節點啟動時：</a:t>
            </a:r>
          </a:p>
          <a:p>
            <a:endParaRPr lang="zh-TW" altLang="en-US" dirty="0"/>
          </a:p>
          <a:p>
            <a:r>
              <a:rPr lang="zh-TW" altLang="en-US" dirty="0"/>
              <a:t>啟動時，節點會向組播位址發送發現請求訊息。</a:t>
            </a:r>
          </a:p>
          <a:p>
            <a:r>
              <a:rPr lang="zh-TW" altLang="en-US" dirty="0"/>
              <a:t>此訊息由所有監聽此組播位址的節點接收。</a:t>
            </a:r>
          </a:p>
          <a:p>
            <a:r>
              <a:rPr lang="zh-TW" altLang="en-US" dirty="0"/>
              <a:t>已存在的節點響應：</a:t>
            </a:r>
          </a:p>
          <a:p>
            <a:endParaRPr lang="zh-TW" altLang="en-US" dirty="0"/>
          </a:p>
          <a:p>
            <a:r>
              <a:rPr lang="zh-TW" altLang="en-US" dirty="0"/>
              <a:t>已存在節點回應發現請求，告知新節點其在叢集中的資訊。</a:t>
            </a:r>
          </a:p>
          <a:p>
            <a:r>
              <a:rPr lang="zh-TW" altLang="en-US" dirty="0"/>
              <a:t>新節點加入：</a:t>
            </a:r>
          </a:p>
          <a:p>
            <a:endParaRPr lang="zh-TW" altLang="en-US" dirty="0"/>
          </a:p>
          <a:p>
            <a:r>
              <a:rPr lang="zh-TW" altLang="en-US" dirty="0"/>
              <a:t>新節點接收回應訊息後，與叢集中的節點建立直接的</a:t>
            </a:r>
            <a:r>
              <a:rPr lang="en-US" altLang="zh-TW" dirty="0"/>
              <a:t>TCP</a:t>
            </a:r>
            <a:r>
              <a:rPr lang="zh-TW" altLang="en-US" dirty="0"/>
              <a:t>連接，加入叢集。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299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Default</a:t>
            </a:r>
            <a:r>
              <a:rPr lang="zh-TW" altLang="en-US" dirty="0"/>
              <a:t>建立一些</a:t>
            </a:r>
            <a:r>
              <a:rPr lang="en-US" altLang="zh-TW" dirty="0"/>
              <a:t>cache with TRANSACTIONAL or ATOMIC</a:t>
            </a:r>
          </a:p>
          <a:p>
            <a:endParaRPr lang="en-US" altLang="zh-TW" dirty="0"/>
          </a:p>
          <a:p>
            <a:r>
              <a:rPr lang="en-US" altLang="zh-TW" dirty="0"/>
              <a:t>T: </a:t>
            </a:r>
          </a:p>
          <a:p>
            <a:r>
              <a:rPr lang="zh-TW" altLang="en-US" dirty="0"/>
              <a:t>一個</a:t>
            </a:r>
            <a:r>
              <a:rPr lang="en-US" altLang="zh-TW" dirty="0" err="1"/>
              <a:t>tx</a:t>
            </a:r>
            <a:r>
              <a:rPr lang="zh-TW" altLang="en-US" dirty="0"/>
              <a:t>包含全部動作，再</a:t>
            </a:r>
            <a:r>
              <a:rPr lang="en-US" altLang="zh-TW" dirty="0" err="1"/>
              <a:t>tx.commit</a:t>
            </a:r>
            <a:r>
              <a:rPr lang="zh-TW" altLang="en-US" dirty="0"/>
              <a:t>之後才會更新資料</a:t>
            </a:r>
            <a:endParaRPr lang="en-US" altLang="zh-TW" dirty="0"/>
          </a:p>
          <a:p>
            <a:r>
              <a:rPr lang="en-US" altLang="zh-TW" dirty="0"/>
              <a:t>A:</a:t>
            </a:r>
          </a:p>
          <a:p>
            <a:r>
              <a:rPr lang="zh-TW" altLang="en-US" dirty="0"/>
              <a:t>每個</a:t>
            </a:r>
            <a:r>
              <a:rPr lang="en-US" altLang="zh-TW" dirty="0"/>
              <a:t>put</a:t>
            </a:r>
            <a:r>
              <a:rPr lang="zh-TW" altLang="en-US" dirty="0"/>
              <a:t>代表一個動作，</a:t>
            </a:r>
            <a:r>
              <a:rPr lang="en-US" altLang="zh-TW" dirty="0"/>
              <a:t>put</a:t>
            </a:r>
            <a:r>
              <a:rPr lang="zh-TW" altLang="en-US" dirty="0"/>
              <a:t>完即更新，再此模式下不可以用</a:t>
            </a:r>
            <a:r>
              <a:rPr lang="en-US" altLang="zh-TW" dirty="0"/>
              <a:t>transaction</a:t>
            </a:r>
            <a:r>
              <a:rPr lang="zh-TW" altLang="en-US" dirty="0"/>
              <a:t>來完成動作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95526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可以看到</a:t>
            </a:r>
            <a:r>
              <a:rPr lang="en-US" altLang="zh-TW" dirty="0"/>
              <a:t>transactional</a:t>
            </a:r>
            <a:r>
              <a:rPr lang="zh-TW" altLang="en-US" dirty="0"/>
              <a:t>的速度會比</a:t>
            </a:r>
            <a:r>
              <a:rPr lang="en-US" altLang="zh-TW" dirty="0"/>
              <a:t>atomic</a:t>
            </a:r>
            <a:r>
              <a:rPr lang="zh-TW" altLang="en-US" dirty="0"/>
              <a:t>慢很多，主要是因為支援</a:t>
            </a:r>
            <a:r>
              <a:rPr lang="en-US" altLang="zh-TW" dirty="0"/>
              <a:t>ACID</a:t>
            </a:r>
            <a:r>
              <a:rPr lang="zh-TW" altLang="en-US" dirty="0"/>
              <a:t>的關係，也需要做日誌記錄（</a:t>
            </a:r>
            <a:r>
              <a:rPr lang="en-US" altLang="zh-TW" dirty="0"/>
              <a:t>Write-ahead logging</a:t>
            </a:r>
            <a:r>
              <a:rPr lang="zh-TW" altLang="en-US" dirty="0"/>
              <a:t>）來為了確保資料的持久性和可恢復性，交易系統通常會在操作前記錄日誌。這增加了額外的</a:t>
            </a:r>
            <a:r>
              <a:rPr lang="en-US" altLang="zh-TW" dirty="0"/>
              <a:t>IO</a:t>
            </a:r>
            <a:r>
              <a:rPr lang="zh-TW" altLang="en-US" dirty="0"/>
              <a:t>開銷。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97857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Trading system and shopping order</a:t>
            </a:r>
            <a:r>
              <a:rPr lang="zh-TW" altLang="en-US" dirty="0"/>
              <a:t>最好是利用</a:t>
            </a:r>
            <a:r>
              <a:rPr lang="en-US" altLang="zh-TW" dirty="0"/>
              <a:t>transactional</a:t>
            </a:r>
            <a:r>
              <a:rPr lang="zh-TW" altLang="en-US" dirty="0"/>
              <a:t>的模式來保持資料一致姓，物聯網環境可以利用</a:t>
            </a:r>
            <a:r>
              <a:rPr lang="en-US" altLang="zh-TW" dirty="0"/>
              <a:t>atomic</a:t>
            </a:r>
            <a:r>
              <a:rPr lang="zh-TW" altLang="en-US" dirty="0"/>
              <a:t>即時更新資料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在交易系統和購物訂單處理中，資料的一致性和完整性是至關重要的。事務模式確保所有相關操作要全部成功，要全部失敗，從而避免資料不一致的情況。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在物聯網設備中，資料需要即時更新，以反映最新的狀態。原子操作確保單次更新操作的完整性，即每次更新操作都是不可分割的，要么全部完成，要么完全不執行。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交易系統和購物訂單最好使用</a:t>
            </a:r>
            <a:r>
              <a:rPr lang="en-US" altLang="zh-TW" dirty="0"/>
              <a:t>transactional</a:t>
            </a:r>
            <a:r>
              <a:rPr lang="zh-TW" altLang="en-US" dirty="0"/>
              <a:t>模式，以確保資料的一致性和完整性。而在物聯網環境中，</a:t>
            </a:r>
            <a:r>
              <a:rPr lang="en-US" altLang="zh-TW" dirty="0"/>
              <a:t>atomic</a:t>
            </a:r>
            <a:r>
              <a:rPr lang="zh-TW" altLang="en-US" dirty="0"/>
              <a:t>更新可以提供高效率的即時數據更新，適應設備狀態的快速變化。根據特定的業務需求，選擇合適的模式可以有效提升系統的可靠性和效能。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92545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在分散式系統中，節點數量的增加會對不同類型的操作產生不同的影響。你們在測試中發現，隨著節點數量的增加，查詢操作（如</a:t>
            </a:r>
            <a:r>
              <a:rPr lang="en-US" altLang="zh-TW" dirty="0"/>
              <a:t>select</a:t>
            </a:r>
            <a:r>
              <a:rPr lang="zh-TW" altLang="en-US" dirty="0"/>
              <a:t>、</a:t>
            </a:r>
            <a:r>
              <a:rPr lang="en-US" altLang="zh-TW" dirty="0"/>
              <a:t>average</a:t>
            </a:r>
            <a:r>
              <a:rPr lang="zh-TW" altLang="en-US" dirty="0"/>
              <a:t>、</a:t>
            </a:r>
            <a:r>
              <a:rPr lang="en-US" altLang="zh-TW" dirty="0"/>
              <a:t>sum </a:t>
            </a:r>
            <a:r>
              <a:rPr lang="zh-TW" altLang="en-US" dirty="0"/>
              <a:t>和</a:t>
            </a:r>
            <a:r>
              <a:rPr lang="en-US" altLang="zh-TW" dirty="0"/>
              <a:t>join</a:t>
            </a:r>
            <a:r>
              <a:rPr lang="zh-TW" altLang="en-US" dirty="0"/>
              <a:t>）的效能有所提高，而寫入操作（如</a:t>
            </a:r>
            <a:r>
              <a:rPr lang="en-US" altLang="zh-TW" dirty="0"/>
              <a:t>insert </a:t>
            </a:r>
            <a:r>
              <a:rPr lang="zh-TW" altLang="en-US" dirty="0"/>
              <a:t>和</a:t>
            </a:r>
            <a:r>
              <a:rPr lang="en-US" altLang="zh-TW" dirty="0"/>
              <a:t>update</a:t>
            </a:r>
            <a:r>
              <a:rPr lang="zh-TW" altLang="en-US" dirty="0"/>
              <a:t>）以及排序操作的效能有所下降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發現只有存</a:t>
            </a:r>
            <a:r>
              <a:rPr lang="en-US" altLang="zh-TW" dirty="0"/>
              <a:t>(read)</a:t>
            </a:r>
            <a:r>
              <a:rPr lang="zh-TW" altLang="en-US" dirty="0"/>
              <a:t>的操作時，速度會隨著節點變多而變快，主要因為各節點只要負責本身的資料，在本地做運算後最後再結合達到平行運算，所以可以變得更快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2237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而在有涉及寫入的操作，因為要先查找資料再哪個節點並再更新資料，同時因為有設置</a:t>
            </a:r>
            <a:r>
              <a:rPr lang="en-US" altLang="zh-TW" dirty="0"/>
              <a:t>backup node</a:t>
            </a:r>
            <a:r>
              <a:rPr lang="zh-TW" altLang="en-US" dirty="0"/>
              <a:t>，所以同時會有兩份資料需要去更新，所以時間上來看都會超過</a:t>
            </a:r>
            <a:r>
              <a:rPr lang="en-US" altLang="zh-TW" dirty="0"/>
              <a:t>MySQL</a:t>
            </a:r>
            <a:r>
              <a:rPr lang="zh-TW" altLang="en-US" dirty="0"/>
              <a:t>跟一個節點的狀況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排序操作變慢的原因</a:t>
            </a:r>
            <a:r>
              <a:rPr lang="en-US" altLang="zh-TW" dirty="0"/>
              <a:t>:</a:t>
            </a:r>
            <a:endParaRPr lang="zh-TW" altLang="en-US" dirty="0"/>
          </a:p>
          <a:p>
            <a:endParaRPr lang="zh-TW" altLang="en-US" dirty="0"/>
          </a:p>
          <a:p>
            <a:r>
              <a:rPr lang="zh-TW" altLang="en-US" dirty="0"/>
              <a:t>在分散式環境中，排序操作需要對全域資料進行排序。這需要從多個節點收集數據，進行合併排序，這比在單一節點上排序更複雜。</a:t>
            </a:r>
          </a:p>
          <a:p>
            <a:r>
              <a:rPr lang="zh-TW" altLang="en-US" dirty="0"/>
              <a:t>資料傳輸：</a:t>
            </a:r>
          </a:p>
          <a:p>
            <a:endParaRPr lang="zh-TW" altLang="en-US" dirty="0"/>
          </a:p>
          <a:p>
            <a:r>
              <a:rPr lang="zh-TW" altLang="en-US" dirty="0"/>
              <a:t>為了完成全域排序，需要將分佈在不同節點上的資料傳輸到一個節點或進行分散式合併。這增加了資料傳輸的開銷。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7694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7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outu.be/oEKmGsWZELM" TargetMode="External"/><Relationship Id="rId4" Type="http://schemas.openxmlformats.org/officeDocument/2006/relationships/hyperlink" Target="https://youtu.be/-08ePSRXVK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872211" y="-2776467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63626" y="1621617"/>
            <a:ext cx="753561" cy="7535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67131" y="3714421"/>
            <a:ext cx="10072534" cy="1696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68"/>
              </a:lnSpc>
              <a:spcBef>
                <a:spcPct val="0"/>
              </a:spcBef>
            </a:pPr>
            <a:r>
              <a:rPr lang="en-US" sz="9905" dirty="0">
                <a:solidFill>
                  <a:srgbClr val="000000"/>
                </a:solidFill>
                <a:latin typeface="Montserrat Bold"/>
              </a:rPr>
              <a:t>Apache Ignite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778711" y="7667323"/>
            <a:ext cx="1578921" cy="15789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67131" y="6590201"/>
            <a:ext cx="7173539" cy="919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2"/>
              </a:lnSpc>
              <a:spcBef>
                <a:spcPct val="0"/>
              </a:spcBef>
            </a:pPr>
            <a:r>
              <a:rPr lang="en-US" sz="5408" dirty="0" err="1">
                <a:solidFill>
                  <a:srgbClr val="000000"/>
                </a:solidFill>
                <a:ea typeface="Montserrat"/>
              </a:rPr>
              <a:t>第九組</a:t>
            </a:r>
            <a:endParaRPr lang="en-US" sz="5408" dirty="0">
              <a:solidFill>
                <a:srgbClr val="000000"/>
              </a:solidFill>
              <a:ea typeface="Montserrat"/>
            </a:endParaRPr>
          </a:p>
        </p:txBody>
      </p:sp>
      <p:sp>
        <p:nvSpPr>
          <p:cNvPr id="11" name="Freeform 11"/>
          <p:cNvSpPr/>
          <p:nvPr/>
        </p:nvSpPr>
        <p:spPr>
          <a:xfrm rot="-1898322">
            <a:off x="5138970" y="6791122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30"/>
          <p:cNvSpPr/>
          <p:nvPr/>
        </p:nvSpPr>
        <p:spPr>
          <a:xfrm>
            <a:off x="5074659" y="255242"/>
            <a:ext cx="8138682" cy="3960288"/>
          </a:xfrm>
          <a:custGeom>
            <a:avLst/>
            <a:gdLst/>
            <a:ahLst/>
            <a:cxnLst/>
            <a:rect l="l" t="t" r="r" b="b"/>
            <a:pathLst>
              <a:path w="7196590" h="3336381">
                <a:moveTo>
                  <a:pt x="0" y="0"/>
                </a:moveTo>
                <a:lnTo>
                  <a:pt x="7196590" y="0"/>
                </a:lnTo>
                <a:lnTo>
                  <a:pt x="7196590" y="3336381"/>
                </a:lnTo>
                <a:lnTo>
                  <a:pt x="0" y="3336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>
            <a:off x="9829800" y="5940842"/>
            <a:ext cx="8138682" cy="3974073"/>
          </a:xfrm>
          <a:custGeom>
            <a:avLst/>
            <a:gdLst/>
            <a:ahLst/>
            <a:cxnLst/>
            <a:rect l="l" t="t" r="r" b="b"/>
            <a:pathLst>
              <a:path w="7201834" h="3384290">
                <a:moveTo>
                  <a:pt x="0" y="0"/>
                </a:moveTo>
                <a:lnTo>
                  <a:pt x="7201834" y="0"/>
                </a:lnTo>
                <a:lnTo>
                  <a:pt x="7201834" y="3384290"/>
                </a:lnTo>
                <a:lnTo>
                  <a:pt x="0" y="3384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19517" y="5940842"/>
            <a:ext cx="8138682" cy="3960288"/>
          </a:xfrm>
          <a:custGeom>
            <a:avLst/>
            <a:gdLst/>
            <a:ahLst/>
            <a:cxnLst/>
            <a:rect l="l" t="t" r="r" b="b"/>
            <a:pathLst>
              <a:path w="7201834" h="3388136">
                <a:moveTo>
                  <a:pt x="0" y="0"/>
                </a:moveTo>
                <a:lnTo>
                  <a:pt x="7201834" y="0"/>
                </a:lnTo>
                <a:lnTo>
                  <a:pt x="7201834" y="3388136"/>
                </a:lnTo>
                <a:lnTo>
                  <a:pt x="0" y="33881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683539" y="4109152"/>
            <a:ext cx="2554347" cy="2554347"/>
            <a:chOff x="0" y="0"/>
            <a:chExt cx="812800" cy="812800"/>
          </a:xfrm>
        </p:grpSpPr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789413" y="4222974"/>
            <a:ext cx="2335589" cy="2336885"/>
            <a:chOff x="0" y="0"/>
            <a:chExt cx="6489360" cy="64929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89446" cy="6493002"/>
            </a:xfrm>
            <a:custGeom>
              <a:avLst/>
              <a:gdLst/>
              <a:ahLst/>
              <a:cxnLst/>
              <a:rect l="l" t="t" r="r" b="b"/>
              <a:pathLst>
                <a:path w="6489446" h="6493002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789413" y="5762000"/>
            <a:ext cx="174512" cy="17451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73457" y="4109152"/>
            <a:ext cx="174512" cy="17451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960752" y="5762000"/>
            <a:ext cx="174512" cy="17451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923009" y="5623829"/>
            <a:ext cx="2181601" cy="35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97"/>
              </a:lnSpc>
              <a:spcBef>
                <a:spcPct val="0"/>
              </a:spcBef>
            </a:pPr>
            <a:r>
              <a:rPr lang="en-US" sz="2330" dirty="0">
                <a:solidFill>
                  <a:srgbClr val="FFFFFF"/>
                </a:solidFill>
                <a:latin typeface="Montserrat"/>
              </a:rPr>
              <a:t>compare</a:t>
            </a:r>
          </a:p>
        </p:txBody>
      </p:sp>
      <p:sp>
        <p:nvSpPr>
          <p:cNvPr id="28" name="Freeform 28"/>
          <p:cNvSpPr/>
          <p:nvPr/>
        </p:nvSpPr>
        <p:spPr>
          <a:xfrm>
            <a:off x="8690698" y="4799426"/>
            <a:ext cx="714542" cy="688558"/>
          </a:xfrm>
          <a:custGeom>
            <a:avLst/>
            <a:gdLst/>
            <a:ahLst/>
            <a:cxnLst/>
            <a:rect l="l" t="t" r="r" b="b"/>
            <a:pathLst>
              <a:path w="714542" h="688558">
                <a:moveTo>
                  <a:pt x="0" y="0"/>
                </a:moveTo>
                <a:lnTo>
                  <a:pt x="714542" y="0"/>
                </a:lnTo>
                <a:lnTo>
                  <a:pt x="714542" y="688558"/>
                </a:lnTo>
                <a:lnTo>
                  <a:pt x="0" y="688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-1898322">
            <a:off x="14562161" y="-6297676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9"/>
                </a:lnTo>
                <a:lnTo>
                  <a:pt x="0" y="87961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-3008599" y="8971269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4893" b="-81939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084938"/>
              </p:ext>
            </p:extLst>
          </p:nvPr>
        </p:nvGraphicFramePr>
        <p:xfrm>
          <a:off x="4425969" y="1308138"/>
          <a:ext cx="9436062" cy="7670724"/>
        </p:xfrm>
        <a:graphic>
          <a:graphicData uri="http://schemas.openxmlformats.org/drawingml/2006/table">
            <a:tbl>
              <a:tblPr/>
              <a:tblGrid>
                <a:gridCol w="4718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1160">
                <a:tc gridSpan="2"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zh-TW" altLang="en-US" sz="2699" b="1" dirty="0">
                          <a:solidFill>
                            <a:schemeClr val="tx1"/>
                          </a:solidFill>
                          <a:latin typeface="Montserrat Bold"/>
                        </a:rPr>
                        <a:t>工作分配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dirty="0" err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</a:rPr>
                        <a:t>node、簡報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116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ea typeface="Montserrat Bold"/>
                        </a:rPr>
                        <a:t>林浩鉦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dirty="0" err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</a:rPr>
                        <a:t>node、報告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303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 dirty="0" err="1">
                          <a:solidFill>
                            <a:srgbClr val="000000"/>
                          </a:solidFill>
                          <a:ea typeface="Montserrat Bold"/>
                        </a:rPr>
                        <a:t>黃賀軍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dirty="0">
                          <a:solidFill>
                            <a:srgbClr val="000000"/>
                          </a:solidFill>
                          <a:latin typeface="Montserrat Bold"/>
                        </a:rPr>
                        <a:t>node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5776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zh-TW" altLang="en-US" sz="2700" dirty="0"/>
                        <a:t>陳侑謙</a:t>
                      </a:r>
                      <a:endParaRPr lang="en-US" sz="27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 dirty="0">
                          <a:latin typeface="Montserrat Bold" panose="00000800000000000000" charset="0"/>
                        </a:rPr>
                        <a:t>node</a:t>
                      </a:r>
                      <a:r>
                        <a:rPr lang="zh-TW" altLang="en-US" sz="2700" dirty="0">
                          <a:latin typeface="Montserrat Bold" panose="00000800000000000000" charset="0"/>
                        </a:rPr>
                        <a:t>、簡報</a:t>
                      </a:r>
                      <a:endParaRPr lang="en-US" sz="2700" dirty="0">
                        <a:latin typeface="Montserrat Bold" panose="00000800000000000000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819929"/>
                  </a:ext>
                </a:extLst>
              </a:tr>
              <a:tr h="100116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ea typeface="Montserrat Bold"/>
                        </a:rPr>
                        <a:t>張語軒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dirty="0">
                          <a:solidFill>
                            <a:srgbClr val="000000"/>
                          </a:solidFill>
                          <a:latin typeface="Montserrat Bold"/>
                        </a:rPr>
                        <a:t>node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116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 dirty="0" err="1">
                          <a:solidFill>
                            <a:srgbClr val="000000"/>
                          </a:solidFill>
                          <a:ea typeface="Montserrat Bold"/>
                        </a:rPr>
                        <a:t>林婕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Montserrat Bold"/>
                        </a:rPr>
                        <a:t>SQL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116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 dirty="0" err="1">
                          <a:solidFill>
                            <a:srgbClr val="000000"/>
                          </a:solidFill>
                          <a:ea typeface="Montserrat Bold"/>
                        </a:rPr>
                        <a:t>郭迺安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dirty="0">
                          <a:solidFill>
                            <a:srgbClr val="000000"/>
                          </a:solidFill>
                          <a:latin typeface="Montserrat Bold"/>
                        </a:rPr>
                        <a:t>SQL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116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ea typeface="Montserrat Bold"/>
                        </a:rPr>
                        <a:t>張智翔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zh-TW" altLang="en-US" sz="2699" dirty="0">
                          <a:solidFill>
                            <a:srgbClr val="000000"/>
                          </a:solidFill>
                          <a:latin typeface="Montserrat Bold"/>
                        </a:rPr>
                        <a:t>報告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536833">
            <a:off x="-4428213" y="-2916505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38798" y="3207019"/>
            <a:ext cx="3024888" cy="698690"/>
            <a:chOff x="0" y="0"/>
            <a:chExt cx="1281756" cy="296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1756" cy="296061"/>
            </a:xfrm>
            <a:custGeom>
              <a:avLst/>
              <a:gdLst/>
              <a:ahLst/>
              <a:cxnLst/>
              <a:rect l="l" t="t" r="r" b="b"/>
              <a:pathLst>
                <a:path w="1281756" h="29606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237194"/>
                  </a:lnTo>
                  <a:cubicBezTo>
                    <a:pt x="1281756" y="269705"/>
                    <a:pt x="1255401" y="296061"/>
                    <a:pt x="1222890" y="296061"/>
                  </a:cubicBezTo>
                  <a:lnTo>
                    <a:pt x="58866" y="296061"/>
                  </a:lnTo>
                  <a:cubicBezTo>
                    <a:pt x="26355" y="296061"/>
                    <a:pt x="0" y="269705"/>
                    <a:pt x="0" y="23719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281756" cy="3627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latin typeface="Montserrat"/>
                </a:rPr>
                <a:t>review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38798" y="5241527"/>
            <a:ext cx="3024888" cy="698690"/>
            <a:chOff x="0" y="0"/>
            <a:chExt cx="1281756" cy="2960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1756" cy="296061"/>
            </a:xfrm>
            <a:custGeom>
              <a:avLst/>
              <a:gdLst/>
              <a:ahLst/>
              <a:cxnLst/>
              <a:rect l="l" t="t" r="r" b="b"/>
              <a:pathLst>
                <a:path w="1281756" h="29606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237194"/>
                  </a:lnTo>
                  <a:cubicBezTo>
                    <a:pt x="1281756" y="269705"/>
                    <a:pt x="1255401" y="296061"/>
                    <a:pt x="1222890" y="296061"/>
                  </a:cubicBezTo>
                  <a:lnTo>
                    <a:pt x="58866" y="296061"/>
                  </a:lnTo>
                  <a:cubicBezTo>
                    <a:pt x="26355" y="296061"/>
                    <a:pt x="0" y="269705"/>
                    <a:pt x="0" y="23719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281756" cy="3627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latin typeface="Montserrat"/>
                </a:rPr>
                <a:t>node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38798" y="7273717"/>
            <a:ext cx="3024888" cy="698690"/>
            <a:chOff x="0" y="0"/>
            <a:chExt cx="1281756" cy="2960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1756" cy="296061"/>
            </a:xfrm>
            <a:custGeom>
              <a:avLst/>
              <a:gdLst/>
              <a:ahLst/>
              <a:cxnLst/>
              <a:rect l="l" t="t" r="r" b="b"/>
              <a:pathLst>
                <a:path w="1281756" h="29606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237194"/>
                  </a:lnTo>
                  <a:cubicBezTo>
                    <a:pt x="1281756" y="269705"/>
                    <a:pt x="1255401" y="296061"/>
                    <a:pt x="1222890" y="296061"/>
                  </a:cubicBezTo>
                  <a:lnTo>
                    <a:pt x="58866" y="296061"/>
                  </a:lnTo>
                  <a:cubicBezTo>
                    <a:pt x="26355" y="296061"/>
                    <a:pt x="0" y="269705"/>
                    <a:pt x="0" y="23719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281756" cy="3627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latin typeface="Montserrat"/>
                </a:rPr>
                <a:t>SQL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605795" y="961275"/>
            <a:ext cx="8194363" cy="111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 dirty="0">
                <a:solidFill>
                  <a:srgbClr val="101010"/>
                </a:solidFill>
                <a:latin typeface="Montserrat Bold"/>
              </a:rPr>
              <a:t>Abstract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09459" y="3674036"/>
            <a:ext cx="8270064" cy="96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0"/>
              </a:lnSpc>
            </a:pPr>
            <a:endParaRPr dirty="0"/>
          </a:p>
          <a:p>
            <a:pPr marL="603088" lvl="1" indent="-301544" algn="l">
              <a:lnSpc>
                <a:spcPts val="3910"/>
              </a:lnSpc>
              <a:buFont typeface="Arial"/>
              <a:buChar char="•"/>
            </a:pPr>
            <a:r>
              <a:rPr lang="en-US" sz="2793" dirty="0">
                <a:solidFill>
                  <a:srgbClr val="101010"/>
                </a:solidFill>
                <a:latin typeface="Montserrat"/>
              </a:rPr>
              <a:t>Review some basic knowledge of Ignite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09459" y="6124367"/>
            <a:ext cx="9856536" cy="96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088" lvl="1" indent="-301544" algn="l">
              <a:lnSpc>
                <a:spcPts val="3910"/>
              </a:lnSpc>
              <a:buFont typeface="Arial"/>
              <a:buChar char="•"/>
            </a:pPr>
            <a:r>
              <a:rPr lang="en-US" sz="2793" dirty="0">
                <a:solidFill>
                  <a:srgbClr val="101010"/>
                </a:solidFill>
                <a:latin typeface="Montserrat"/>
              </a:rPr>
              <a:t>Whether the data are revised or not when interrupting the inserting process.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09459" y="8291027"/>
            <a:ext cx="9589341" cy="96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088" lvl="1" indent="-301544" algn="l">
              <a:lnSpc>
                <a:spcPts val="3910"/>
              </a:lnSpc>
              <a:buFont typeface="Arial"/>
              <a:buChar char="•"/>
            </a:pPr>
            <a:r>
              <a:rPr lang="en-US" sz="2793">
                <a:solidFill>
                  <a:srgbClr val="101010"/>
                </a:solidFill>
                <a:latin typeface="Montserrat"/>
              </a:rPr>
              <a:t>The difference in SQL command speed between ignite and normal SQL</a:t>
            </a:r>
          </a:p>
        </p:txBody>
      </p:sp>
      <p:grpSp>
        <p:nvGrpSpPr>
          <p:cNvPr id="16" name="Group 16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874361"/>
            <a:chOff x="0" y="0"/>
            <a:chExt cx="9414331" cy="964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9580335" y="4639024"/>
            <a:ext cx="0" cy="38433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0965997" y="3895157"/>
            <a:ext cx="5985042" cy="4855454"/>
          </a:xfrm>
          <a:custGeom>
            <a:avLst/>
            <a:gdLst/>
            <a:ahLst/>
            <a:cxnLst/>
            <a:rect l="l" t="t" r="r" b="b"/>
            <a:pathLst>
              <a:path w="5985042" h="4855454">
                <a:moveTo>
                  <a:pt x="0" y="0"/>
                </a:moveTo>
                <a:lnTo>
                  <a:pt x="5985043" y="0"/>
                </a:lnTo>
                <a:lnTo>
                  <a:pt x="5985043" y="4855454"/>
                </a:lnTo>
                <a:lnTo>
                  <a:pt x="0" y="4855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561300" y="1849486"/>
            <a:ext cx="8397219" cy="124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76"/>
              </a:lnSpc>
              <a:spcBef>
                <a:spcPct val="0"/>
              </a:spcBef>
            </a:pPr>
            <a:r>
              <a:rPr lang="en-US" sz="7340" dirty="0">
                <a:solidFill>
                  <a:srgbClr val="000000"/>
                </a:solidFill>
                <a:latin typeface="Montserrat Bold"/>
              </a:rPr>
              <a:t>Ignite Concept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6372" y="3162649"/>
            <a:ext cx="7195263" cy="40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serrat Bold"/>
              </a:rPr>
              <a:t>Advantage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7253" y="3633134"/>
            <a:ext cx="7195263" cy="295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1962" lvl="1" indent="-225981" algn="l">
              <a:lnSpc>
                <a:spcPts val="2930"/>
              </a:lnSpc>
              <a:buFont typeface="Arial"/>
              <a:buChar char="•"/>
            </a:pPr>
            <a:r>
              <a:rPr lang="en-US" sz="2093" dirty="0">
                <a:solidFill>
                  <a:srgbClr val="101010"/>
                </a:solidFill>
                <a:latin typeface="Montserrat"/>
              </a:rPr>
              <a:t>High performance: Ignite offers in-memory data storage, which significantly increases data processing speed.</a:t>
            </a:r>
          </a:p>
          <a:p>
            <a:pPr marL="451962" lvl="1" indent="-225981" algn="l">
              <a:lnSpc>
                <a:spcPts val="2930"/>
              </a:lnSpc>
              <a:buFont typeface="Arial"/>
              <a:buChar char="•"/>
            </a:pPr>
            <a:r>
              <a:rPr lang="en-US" sz="2093" dirty="0">
                <a:solidFill>
                  <a:srgbClr val="101010"/>
                </a:solidFill>
                <a:latin typeface="Montserrat"/>
              </a:rPr>
              <a:t>SQL Support: Supports: Supports SQL queries, making it easy to integrate with existing systems and perform complex queries.</a:t>
            </a:r>
          </a:p>
          <a:p>
            <a:pPr marL="451962" lvl="1" indent="-225981" algn="l">
              <a:lnSpc>
                <a:spcPts val="2930"/>
              </a:lnSpc>
              <a:buFont typeface="Arial"/>
              <a:buChar char="•"/>
            </a:pPr>
            <a:r>
              <a:rPr lang="en-US" sz="2093" dirty="0">
                <a:solidFill>
                  <a:srgbClr val="101010"/>
                </a:solidFill>
                <a:latin typeface="Montserrat"/>
              </a:rPr>
              <a:t>Transactions: Supports ACID  transactions, ensuring reliable and consistent data operations.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6372" y="6889900"/>
            <a:ext cx="719526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serrat Bold"/>
              </a:rPr>
              <a:t>What we will do today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7253" y="7586177"/>
            <a:ext cx="7195263" cy="147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1962" lvl="1" indent="-225981" algn="l">
              <a:lnSpc>
                <a:spcPts val="2930"/>
              </a:lnSpc>
              <a:buFont typeface="Arial"/>
              <a:buChar char="•"/>
            </a:pPr>
            <a:r>
              <a:rPr lang="en-US" sz="2093" dirty="0">
                <a:solidFill>
                  <a:srgbClr val="101010"/>
                </a:solidFill>
                <a:latin typeface="Montserrat"/>
              </a:rPr>
              <a:t>Compare the Transactional which have ACID properties with Atomic.</a:t>
            </a:r>
          </a:p>
          <a:p>
            <a:pPr marL="451962" lvl="1" indent="-225981" algn="l">
              <a:lnSpc>
                <a:spcPts val="2930"/>
              </a:lnSpc>
              <a:buFont typeface="Arial"/>
              <a:buChar char="•"/>
            </a:pPr>
            <a:r>
              <a:rPr lang="en-US" sz="2093" dirty="0">
                <a:solidFill>
                  <a:srgbClr val="101010"/>
                </a:solidFill>
                <a:latin typeface="Montserrat"/>
              </a:rPr>
              <a:t>Compare the efficiency with and without Apache Ignite.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905080" y="-4731243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76972" y="-1174265"/>
            <a:ext cx="9192806" cy="11746397"/>
            <a:chOff x="0" y="0"/>
            <a:chExt cx="2421151" cy="30937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21151" cy="3093701"/>
            </a:xfrm>
            <a:custGeom>
              <a:avLst/>
              <a:gdLst/>
              <a:ahLst/>
              <a:cxnLst/>
              <a:rect l="l" t="t" r="r" b="b"/>
              <a:pathLst>
                <a:path w="2421151" h="3093701">
                  <a:moveTo>
                    <a:pt x="0" y="0"/>
                  </a:moveTo>
                  <a:lnTo>
                    <a:pt x="2421151" y="0"/>
                  </a:lnTo>
                  <a:lnTo>
                    <a:pt x="2421151" y="3093701"/>
                  </a:lnTo>
                  <a:lnTo>
                    <a:pt x="0" y="30937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421151" cy="3141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734526">
            <a:off x="-3257078" y="7773230"/>
            <a:ext cx="7347813" cy="7366228"/>
          </a:xfrm>
          <a:custGeom>
            <a:avLst/>
            <a:gdLst/>
            <a:ahLst/>
            <a:cxnLst/>
            <a:rect l="l" t="t" r="r" b="b"/>
            <a:pathLst>
              <a:path w="7347813" h="7366228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716674" y="326823"/>
            <a:ext cx="8113402" cy="9633355"/>
          </a:xfrm>
          <a:custGeom>
            <a:avLst/>
            <a:gdLst/>
            <a:ahLst/>
            <a:cxnLst/>
            <a:rect l="l" t="t" r="r" b="b"/>
            <a:pathLst>
              <a:path w="8113402" h="9633355">
                <a:moveTo>
                  <a:pt x="0" y="0"/>
                </a:moveTo>
                <a:lnTo>
                  <a:pt x="8113402" y="0"/>
                </a:lnTo>
                <a:lnTo>
                  <a:pt x="8113402" y="9633354"/>
                </a:lnTo>
                <a:lnTo>
                  <a:pt x="0" y="9633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11267" y="1009650"/>
            <a:ext cx="5926983" cy="91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06"/>
              </a:lnSpc>
              <a:spcBef>
                <a:spcPct val="0"/>
              </a:spcBef>
            </a:pPr>
            <a:r>
              <a:rPr lang="en-US" sz="5921">
                <a:solidFill>
                  <a:srgbClr val="F4F6FC"/>
                </a:solidFill>
                <a:latin typeface="Roboto Bold"/>
              </a:rPr>
              <a:t>ACID Compliance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4968" y="2496651"/>
            <a:ext cx="6579581" cy="264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8983" lvl="1" indent="-409491" algn="l">
              <a:lnSpc>
                <a:spcPts val="5310"/>
              </a:lnSpc>
              <a:buFont typeface="Arial"/>
              <a:buChar char="•"/>
            </a:pPr>
            <a:r>
              <a:rPr lang="en-US" sz="3793">
                <a:solidFill>
                  <a:srgbClr val="FFFFFF"/>
                </a:solidFill>
                <a:latin typeface="Montserrat Bold"/>
              </a:rPr>
              <a:t>Atomicity</a:t>
            </a:r>
          </a:p>
          <a:p>
            <a:pPr marL="818983" lvl="1" indent="-409491" algn="l">
              <a:lnSpc>
                <a:spcPts val="5310"/>
              </a:lnSpc>
              <a:buFont typeface="Arial"/>
              <a:buChar char="•"/>
            </a:pPr>
            <a:r>
              <a:rPr lang="en-US" sz="3793">
                <a:solidFill>
                  <a:srgbClr val="FFFFFF"/>
                </a:solidFill>
                <a:latin typeface="Montserrat Bold"/>
              </a:rPr>
              <a:t>Consistency</a:t>
            </a:r>
          </a:p>
          <a:p>
            <a:pPr marL="818983" lvl="1" indent="-409491" algn="l">
              <a:lnSpc>
                <a:spcPts val="5310"/>
              </a:lnSpc>
              <a:buFont typeface="Arial"/>
              <a:buChar char="•"/>
            </a:pPr>
            <a:r>
              <a:rPr lang="en-US" sz="3793">
                <a:solidFill>
                  <a:srgbClr val="FFFFFF"/>
                </a:solidFill>
                <a:latin typeface="Montserrat Bold"/>
              </a:rPr>
              <a:t>Isolation</a:t>
            </a:r>
          </a:p>
          <a:p>
            <a:pPr marL="818983" lvl="1" indent="-409491" algn="l">
              <a:lnSpc>
                <a:spcPts val="5310"/>
              </a:lnSpc>
              <a:buFont typeface="Arial"/>
              <a:buChar char="•"/>
            </a:pPr>
            <a:r>
              <a:rPr lang="en-US" sz="3793">
                <a:solidFill>
                  <a:srgbClr val="FFFFFF"/>
                </a:solidFill>
                <a:latin typeface="Montserrat Bold"/>
              </a:rPr>
              <a:t>Durability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95340" y="-4845751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538" y="3753879"/>
            <a:ext cx="17020925" cy="4102479"/>
          </a:xfrm>
          <a:custGeom>
            <a:avLst/>
            <a:gdLst/>
            <a:ahLst/>
            <a:cxnLst/>
            <a:rect l="l" t="t" r="r" b="b"/>
            <a:pathLst>
              <a:path w="17020925" h="4102479">
                <a:moveTo>
                  <a:pt x="0" y="0"/>
                </a:moveTo>
                <a:lnTo>
                  <a:pt x="17020924" y="0"/>
                </a:lnTo>
                <a:lnTo>
                  <a:pt x="17020924" y="4102479"/>
                </a:lnTo>
                <a:lnTo>
                  <a:pt x="0" y="4102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33538" y="1608729"/>
            <a:ext cx="8525731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XML Setting</a:t>
            </a:r>
          </a:p>
        </p:txBody>
      </p:sp>
      <p:sp>
        <p:nvSpPr>
          <p:cNvPr id="5" name="Freeform 5"/>
          <p:cNvSpPr/>
          <p:nvPr/>
        </p:nvSpPr>
        <p:spPr>
          <a:xfrm rot="-1898322">
            <a:off x="-218640" y="8079237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075541" y="8331298"/>
            <a:ext cx="1578921" cy="157892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35647" y="8743978"/>
            <a:ext cx="753561" cy="75356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405594" y="9258300"/>
            <a:ext cx="753561" cy="75356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95340" y="-4845751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-218640" y="8079237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075541" y="8331298"/>
            <a:ext cx="1578921" cy="15789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735647" y="8743978"/>
            <a:ext cx="753561" cy="75356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405594" y="9258300"/>
            <a:ext cx="753561" cy="75356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0829" y="3602480"/>
            <a:ext cx="8854904" cy="4573916"/>
          </a:xfrm>
          <a:custGeom>
            <a:avLst/>
            <a:gdLst/>
            <a:ahLst/>
            <a:cxnLst/>
            <a:rect l="l" t="t" r="r" b="b"/>
            <a:pathLst>
              <a:path w="8854904" h="4573916">
                <a:moveTo>
                  <a:pt x="0" y="0"/>
                </a:moveTo>
                <a:lnTo>
                  <a:pt x="8854904" y="0"/>
                </a:lnTo>
                <a:lnTo>
                  <a:pt x="8854904" y="4573916"/>
                </a:lnTo>
                <a:lnTo>
                  <a:pt x="0" y="45739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44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44000" y="3602480"/>
            <a:ext cx="8974023" cy="4573916"/>
          </a:xfrm>
          <a:custGeom>
            <a:avLst/>
            <a:gdLst/>
            <a:ahLst/>
            <a:cxnLst/>
            <a:rect l="l" t="t" r="r" b="b"/>
            <a:pathLst>
              <a:path w="8974023" h="4573916">
                <a:moveTo>
                  <a:pt x="0" y="0"/>
                </a:moveTo>
                <a:lnTo>
                  <a:pt x="8974023" y="0"/>
                </a:lnTo>
                <a:lnTo>
                  <a:pt x="8974023" y="4573916"/>
                </a:lnTo>
                <a:lnTo>
                  <a:pt x="0" y="4573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5" name="AutoShape 15"/>
          <p:cNvSpPr/>
          <p:nvPr/>
        </p:nvSpPr>
        <p:spPr>
          <a:xfrm>
            <a:off x="1651960" y="7179757"/>
            <a:ext cx="1472754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1651960" y="6913586"/>
            <a:ext cx="1472754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671010" y="6913586"/>
            <a:ext cx="0" cy="26617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H="1">
            <a:off x="16360455" y="6913586"/>
            <a:ext cx="0" cy="24712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633538" y="1608729"/>
            <a:ext cx="10937152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XML Setting(cont’d)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393785" y="-4549297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-3087120" y="7441242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105323" y="2315742"/>
            <a:ext cx="20498646" cy="6400994"/>
            <a:chOff x="0" y="0"/>
            <a:chExt cx="5398820" cy="16858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98820" cy="1685859"/>
            </a:xfrm>
            <a:custGeom>
              <a:avLst/>
              <a:gdLst/>
              <a:ahLst/>
              <a:cxnLst/>
              <a:rect l="l" t="t" r="r" b="b"/>
              <a:pathLst>
                <a:path w="5398820" h="1685859">
                  <a:moveTo>
                    <a:pt x="0" y="0"/>
                  </a:moveTo>
                  <a:lnTo>
                    <a:pt x="5398820" y="0"/>
                  </a:lnTo>
                  <a:lnTo>
                    <a:pt x="5398820" y="1685859"/>
                  </a:lnTo>
                  <a:lnTo>
                    <a:pt x="0" y="16858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398820" cy="173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470029" y="1019175"/>
            <a:ext cx="543384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99"/>
              </a:lnSpc>
              <a:spcBef>
                <a:spcPct val="0"/>
              </a:spcBef>
            </a:pPr>
            <a:r>
              <a:rPr lang="en-US" sz="6916">
                <a:solidFill>
                  <a:srgbClr val="F4F6FC"/>
                </a:solidFill>
                <a:latin typeface="Roboto Bold"/>
              </a:rPr>
              <a:t>Demo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3208648"/>
            <a:ext cx="10287000" cy="2325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49951" lvl="1" indent="-474975" algn="l">
              <a:lnSpc>
                <a:spcPts val="6159"/>
              </a:lnSpc>
              <a:buFont typeface="Arial"/>
              <a:buChar char="•"/>
            </a:pPr>
            <a:r>
              <a:rPr lang="en-US" sz="4399" u="sng" dirty="0">
                <a:solidFill>
                  <a:srgbClr val="000000"/>
                </a:solidFill>
                <a:latin typeface="Montserrat"/>
                <a:hlinkClick r:id="rId4" tooltip="https://youtu.be/-08ePSRXVKs"/>
              </a:rPr>
              <a:t>Ignite </a:t>
            </a:r>
            <a:r>
              <a:rPr lang="en-US" sz="4399" u="sng" dirty="0" err="1">
                <a:solidFill>
                  <a:srgbClr val="000000"/>
                </a:solidFill>
                <a:latin typeface="Montserrat"/>
                <a:hlinkClick r:id="rId4" tooltip="https://youtu.be/-08ePSRXVKs"/>
              </a:rPr>
              <a:t>Demo_</a:t>
            </a:r>
            <a:r>
              <a:rPr lang="en-US" altLang="zh-TW" sz="4399" u="sng" dirty="0" err="1">
                <a:solidFill>
                  <a:srgbClr val="000000"/>
                </a:solidFill>
                <a:latin typeface="Montserrat"/>
                <a:hlinkClick r:id="rId4" tooltip="https://youtu.be/-08ePSRXVKs"/>
              </a:rPr>
              <a:t>TRANSACTIONAL</a:t>
            </a:r>
            <a:endParaRPr lang="en-US" sz="4399" u="sng" dirty="0">
              <a:solidFill>
                <a:srgbClr val="000000"/>
              </a:solidFill>
              <a:latin typeface="Montserrat"/>
              <a:hlinkClick r:id="rId4" tooltip="https://youtu.be/-08ePSRXVKs"/>
            </a:endParaRPr>
          </a:p>
          <a:p>
            <a:pPr algn="l">
              <a:lnSpc>
                <a:spcPts val="6159"/>
              </a:lnSpc>
            </a:pPr>
            <a:endParaRPr lang="en-US" sz="4399" u="sng" dirty="0">
              <a:solidFill>
                <a:srgbClr val="000000"/>
              </a:solidFill>
              <a:latin typeface="Montserrat"/>
              <a:hlinkClick r:id="rId4" tooltip="https://youtu.be/-08ePSRXVKs"/>
            </a:endParaRPr>
          </a:p>
          <a:p>
            <a:pPr marL="949951" lvl="1" indent="-474975" algn="l">
              <a:lnSpc>
                <a:spcPts val="6159"/>
              </a:lnSpc>
              <a:buFont typeface="Arial"/>
              <a:buChar char="•"/>
            </a:pPr>
            <a:r>
              <a:rPr lang="en-US" sz="4399" u="sng" dirty="0">
                <a:solidFill>
                  <a:srgbClr val="000000"/>
                </a:solidFill>
                <a:latin typeface="Montserrat"/>
                <a:hlinkClick r:id="rId5" tooltip="https://youtu.be/oEKmGsWZELM"/>
              </a:rPr>
              <a:t>Ignite </a:t>
            </a:r>
            <a:r>
              <a:rPr lang="en-US" sz="4399" u="sng" dirty="0" err="1">
                <a:solidFill>
                  <a:srgbClr val="000000"/>
                </a:solidFill>
                <a:latin typeface="Montserrat"/>
                <a:hlinkClick r:id="rId5" tooltip="https://youtu.be/oEKmGsWZELM"/>
              </a:rPr>
              <a:t>Demo_</a:t>
            </a:r>
            <a:r>
              <a:rPr lang="en-US" altLang="zh-TW" sz="4399" u="sng" dirty="0" err="1">
                <a:solidFill>
                  <a:srgbClr val="000000"/>
                </a:solidFill>
                <a:latin typeface="Montserrat"/>
                <a:hlinkClick r:id="rId5" tooltip="https://youtu.be/oEKmGsWZELM"/>
              </a:rPr>
              <a:t>ATOMIC</a:t>
            </a:r>
            <a:endParaRPr lang="en-US" sz="4399" u="sng" dirty="0">
              <a:solidFill>
                <a:srgbClr val="000000"/>
              </a:solidFill>
              <a:latin typeface="Montserrat"/>
              <a:hlinkClick r:id="rId5" tooltip="https://youtu.be/oEKmGsWZEL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393785" y="-4549297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-3087120" y="7441242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105323" y="2315742"/>
            <a:ext cx="20498646" cy="6400994"/>
            <a:chOff x="0" y="0"/>
            <a:chExt cx="5398820" cy="16858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98820" cy="1685859"/>
            </a:xfrm>
            <a:custGeom>
              <a:avLst/>
              <a:gdLst/>
              <a:ahLst/>
              <a:cxnLst/>
              <a:rect l="l" t="t" r="r" b="b"/>
              <a:pathLst>
                <a:path w="5398820" h="1685859">
                  <a:moveTo>
                    <a:pt x="0" y="0"/>
                  </a:moveTo>
                  <a:lnTo>
                    <a:pt x="5398820" y="0"/>
                  </a:lnTo>
                  <a:lnTo>
                    <a:pt x="5398820" y="1685859"/>
                  </a:lnTo>
                  <a:lnTo>
                    <a:pt x="0" y="16858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398820" cy="173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34440" y="7825675"/>
            <a:ext cx="3461793" cy="587791"/>
            <a:chOff x="0" y="0"/>
            <a:chExt cx="1066152" cy="1810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6152" cy="181026"/>
            </a:xfrm>
            <a:custGeom>
              <a:avLst/>
              <a:gdLst/>
              <a:ahLst/>
              <a:cxnLst/>
              <a:rect l="l" t="t" r="r" b="b"/>
              <a:pathLst>
                <a:path w="1066152" h="181026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Montserrat Bold"/>
                </a:rPr>
                <a:t>Trading system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255076" y="7825675"/>
            <a:ext cx="3461793" cy="587791"/>
            <a:chOff x="0" y="0"/>
            <a:chExt cx="1066152" cy="1810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66152" cy="181026"/>
            </a:xfrm>
            <a:custGeom>
              <a:avLst/>
              <a:gdLst/>
              <a:ahLst/>
              <a:cxnLst/>
              <a:rect l="l" t="t" r="r" b="b"/>
              <a:pathLst>
                <a:path w="1066152" h="181026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Montserrat Bold"/>
                </a:rPr>
                <a:t>Shopping order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160887" y="7825675"/>
            <a:ext cx="3461793" cy="587791"/>
            <a:chOff x="0" y="0"/>
            <a:chExt cx="1066152" cy="1810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6152" cy="181026"/>
            </a:xfrm>
            <a:custGeom>
              <a:avLst/>
              <a:gdLst/>
              <a:ahLst/>
              <a:cxnLst/>
              <a:rect l="l" t="t" r="r" b="b"/>
              <a:pathLst>
                <a:path w="1066152" h="181026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Montserrat Bold"/>
                </a:rPr>
                <a:t>IoT environment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868534" y="2938176"/>
            <a:ext cx="4593604" cy="4593604"/>
          </a:xfrm>
          <a:custGeom>
            <a:avLst/>
            <a:gdLst/>
            <a:ahLst/>
            <a:cxnLst/>
            <a:rect l="l" t="t" r="r" b="b"/>
            <a:pathLst>
              <a:path w="4593604" h="4593604">
                <a:moveTo>
                  <a:pt x="0" y="0"/>
                </a:moveTo>
                <a:lnTo>
                  <a:pt x="4593604" y="0"/>
                </a:lnTo>
                <a:lnTo>
                  <a:pt x="4593604" y="4593604"/>
                </a:lnTo>
                <a:lnTo>
                  <a:pt x="0" y="4593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890147" y="2938176"/>
            <a:ext cx="4593604" cy="4593604"/>
          </a:xfrm>
          <a:custGeom>
            <a:avLst/>
            <a:gdLst/>
            <a:ahLst/>
            <a:cxnLst/>
            <a:rect l="l" t="t" r="r" b="b"/>
            <a:pathLst>
              <a:path w="4593604" h="4593604">
                <a:moveTo>
                  <a:pt x="0" y="0"/>
                </a:moveTo>
                <a:lnTo>
                  <a:pt x="4593604" y="0"/>
                </a:lnTo>
                <a:lnTo>
                  <a:pt x="4593604" y="4593604"/>
                </a:lnTo>
                <a:lnTo>
                  <a:pt x="0" y="4593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594981" y="2938176"/>
            <a:ext cx="4593604" cy="4593604"/>
          </a:xfrm>
          <a:custGeom>
            <a:avLst/>
            <a:gdLst/>
            <a:ahLst/>
            <a:cxnLst/>
            <a:rect l="l" t="t" r="r" b="b"/>
            <a:pathLst>
              <a:path w="4593604" h="4593604">
                <a:moveTo>
                  <a:pt x="0" y="0"/>
                </a:moveTo>
                <a:lnTo>
                  <a:pt x="4593604" y="0"/>
                </a:lnTo>
                <a:lnTo>
                  <a:pt x="4593604" y="4593604"/>
                </a:lnTo>
                <a:lnTo>
                  <a:pt x="0" y="45936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470029" y="1019175"/>
            <a:ext cx="543384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99"/>
              </a:lnSpc>
              <a:spcBef>
                <a:spcPct val="0"/>
              </a:spcBef>
            </a:pPr>
            <a:r>
              <a:rPr lang="en-US" sz="6916">
                <a:solidFill>
                  <a:srgbClr val="F4F6FC"/>
                </a:solidFill>
                <a:latin typeface="Roboto Bold"/>
              </a:rPr>
              <a:t>Application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>
            <a:off x="9435477" y="5524092"/>
            <a:ext cx="7984357" cy="4256047"/>
          </a:xfrm>
          <a:custGeom>
            <a:avLst/>
            <a:gdLst/>
            <a:ahLst/>
            <a:cxnLst/>
            <a:rect l="l" t="t" r="r" b="b"/>
            <a:pathLst>
              <a:path w="7188540" h="3332649">
                <a:moveTo>
                  <a:pt x="0" y="0"/>
                </a:moveTo>
                <a:lnTo>
                  <a:pt x="7188540" y="0"/>
                </a:lnTo>
                <a:lnTo>
                  <a:pt x="7188540" y="3332649"/>
                </a:lnTo>
                <a:lnTo>
                  <a:pt x="0" y="333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29877" y="5524092"/>
            <a:ext cx="8382001" cy="4229231"/>
          </a:xfrm>
          <a:custGeom>
            <a:avLst/>
            <a:gdLst/>
            <a:ahLst/>
            <a:cxnLst/>
            <a:rect l="l" t="t" r="r" b="b"/>
            <a:pathLst>
              <a:path w="7196590" h="3332649">
                <a:moveTo>
                  <a:pt x="0" y="0"/>
                </a:moveTo>
                <a:lnTo>
                  <a:pt x="7196590" y="0"/>
                </a:lnTo>
                <a:lnTo>
                  <a:pt x="7196590" y="3332649"/>
                </a:lnTo>
                <a:lnTo>
                  <a:pt x="0" y="3332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435476" y="533676"/>
            <a:ext cx="7984358" cy="4256047"/>
          </a:xfrm>
          <a:custGeom>
            <a:avLst/>
            <a:gdLst/>
            <a:ahLst/>
            <a:cxnLst/>
            <a:rect l="l" t="t" r="r" b="b"/>
            <a:pathLst>
              <a:path w="7179248" h="3336381">
                <a:moveTo>
                  <a:pt x="0" y="0"/>
                </a:moveTo>
                <a:lnTo>
                  <a:pt x="7179249" y="0"/>
                </a:lnTo>
                <a:lnTo>
                  <a:pt x="7179249" y="3336381"/>
                </a:lnTo>
                <a:lnTo>
                  <a:pt x="0" y="3336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5" name="Freeform 24"/>
          <p:cNvSpPr/>
          <p:nvPr/>
        </p:nvSpPr>
        <p:spPr>
          <a:xfrm>
            <a:off x="609600" y="533676"/>
            <a:ext cx="8382001" cy="4279015"/>
          </a:xfrm>
          <a:custGeom>
            <a:avLst/>
            <a:gdLst/>
            <a:ahLst/>
            <a:cxnLst/>
            <a:rect l="l" t="t" r="r" b="b"/>
            <a:pathLst>
              <a:path w="7201834" h="3327022">
                <a:moveTo>
                  <a:pt x="0" y="0"/>
                </a:moveTo>
                <a:lnTo>
                  <a:pt x="7201834" y="0"/>
                </a:lnTo>
                <a:lnTo>
                  <a:pt x="7201834" y="3327021"/>
                </a:lnTo>
                <a:lnTo>
                  <a:pt x="0" y="33270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-1898322">
            <a:off x="14609023" y="-6577464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9"/>
                </a:lnTo>
                <a:lnTo>
                  <a:pt x="0" y="87961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866826" y="3866326"/>
            <a:ext cx="2554347" cy="255434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72700" y="3980148"/>
            <a:ext cx="2335589" cy="2336885"/>
            <a:chOff x="0" y="0"/>
            <a:chExt cx="6489360" cy="6492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89446" cy="6493002"/>
            </a:xfrm>
            <a:custGeom>
              <a:avLst/>
              <a:gdLst/>
              <a:ahLst/>
              <a:cxnLst/>
              <a:rect l="l" t="t" r="r" b="b"/>
              <a:pathLst>
                <a:path w="6489446" h="6493002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242945" y="5900302"/>
            <a:ext cx="174512" cy="17451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898322">
            <a:off x="-3008599" y="8971269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9872686" y="5900302"/>
            <a:ext cx="174512" cy="17451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225768" y="4202602"/>
            <a:ext cx="174512" cy="17451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872686" y="4202602"/>
            <a:ext cx="174512" cy="17451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8049709" y="5321203"/>
            <a:ext cx="2181601" cy="35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97"/>
              </a:lnSpc>
              <a:spcBef>
                <a:spcPct val="0"/>
              </a:spcBef>
            </a:pPr>
            <a:r>
              <a:rPr lang="en-US" sz="2330" dirty="0">
                <a:solidFill>
                  <a:srgbClr val="FFFFFF"/>
                </a:solidFill>
                <a:latin typeface="Montserrat"/>
              </a:rPr>
              <a:t>compare</a:t>
            </a:r>
          </a:p>
        </p:txBody>
      </p:sp>
      <p:sp>
        <p:nvSpPr>
          <p:cNvPr id="34" name="Freeform 34"/>
          <p:cNvSpPr/>
          <p:nvPr/>
        </p:nvSpPr>
        <p:spPr>
          <a:xfrm>
            <a:off x="8856268" y="4509563"/>
            <a:ext cx="714542" cy="688558"/>
          </a:xfrm>
          <a:custGeom>
            <a:avLst/>
            <a:gdLst/>
            <a:ahLst/>
            <a:cxnLst/>
            <a:rect l="l" t="t" r="r" b="b"/>
            <a:pathLst>
              <a:path w="714542" h="688558">
                <a:moveTo>
                  <a:pt x="0" y="0"/>
                </a:moveTo>
                <a:lnTo>
                  <a:pt x="714542" y="0"/>
                </a:lnTo>
                <a:lnTo>
                  <a:pt x="714542" y="688558"/>
                </a:lnTo>
                <a:lnTo>
                  <a:pt x="0" y="688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1074</Words>
  <Application>Microsoft Macintosh PowerPoint</Application>
  <PresentationFormat>自訂</PresentationFormat>
  <Paragraphs>111</Paragraphs>
  <Slides>11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Wingdings</vt:lpstr>
      <vt:lpstr>Arial</vt:lpstr>
      <vt:lpstr>Montserrat Bold</vt:lpstr>
      <vt:lpstr>Montserrat</vt:lpstr>
      <vt:lpstr>Roboto Bold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ignite</dc:title>
  <cp:lastModifiedBy>賀軍 黃</cp:lastModifiedBy>
  <cp:revision>7</cp:revision>
  <dcterms:created xsi:type="dcterms:W3CDTF">2006-08-16T00:00:00Z</dcterms:created>
  <dcterms:modified xsi:type="dcterms:W3CDTF">2024-09-06T08:54:59Z</dcterms:modified>
  <dc:identifier>DAGH4QkVLU8</dc:identifier>
</cp:coreProperties>
</file>